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6" r:id="rId2"/>
    <p:sldId id="256" r:id="rId3"/>
    <p:sldId id="281" r:id="rId4"/>
    <p:sldId id="282" r:id="rId5"/>
    <p:sldId id="283" r:id="rId6"/>
    <p:sldId id="284" r:id="rId7"/>
    <p:sldId id="286" r:id="rId8"/>
    <p:sldId id="285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80" r:id="rId22"/>
  </p:sldIdLst>
  <p:sldSz cx="12192000" cy="6858000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pos="453" userDrawn="1">
          <p15:clr>
            <a:srgbClr val="A4A3A4"/>
          </p15:clr>
        </p15:guide>
        <p15:guide id="4" pos="7227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7"/>
    <p:restoredTop sz="83558"/>
  </p:normalViewPr>
  <p:slideViewPr>
    <p:cSldViewPr snapToObjects="1" showGuides="1">
      <p:cViewPr varScale="1">
        <p:scale>
          <a:sx n="95" d="100"/>
          <a:sy n="95" d="100"/>
        </p:scale>
        <p:origin x="1048" y="192"/>
      </p:cViewPr>
      <p:guideLst>
        <p:guide orient="horz" pos="754"/>
        <p:guide orient="horz" pos="3838"/>
        <p:guide pos="453"/>
        <p:guide pos="72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47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30D92-9D29-4B80-B01C-A254EB54E9B4}" type="datetimeFigureOut">
              <a:rPr lang="nl-BE" smtClean="0"/>
              <a:t>6/10/2020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E2D88-A443-4BD9-B76C-DEDAF17D37A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7987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06-10-2020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31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512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90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209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36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96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528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167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793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66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28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13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zonder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08" y="5190332"/>
            <a:ext cx="12206400" cy="16688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9667" y="1196976"/>
            <a:ext cx="10752667" cy="2160017"/>
          </a:xfrm>
        </p:spPr>
        <p:txBody>
          <a:bodyPr lIns="72000" rIns="72000" anchor="b" anchorCtr="0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19667" y="3645024"/>
            <a:ext cx="10752667" cy="1656184"/>
          </a:xfrm>
        </p:spPr>
        <p:txBody>
          <a:bodyPr lIns="72000" rIns="72000">
            <a:noAutofit/>
          </a:bodyPr>
          <a:lstStyle>
            <a:lvl1pPr marL="0" indent="0" algn="l">
              <a:buNone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om een afbeelding toe te voegen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nl-BE" dirty="0"/>
              <a:t>Kopieer vanuit een andere dia de kleine boog met de ‘U’ en plak hem in deze dia. De foto moet achter de boog staan.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0A7-6202-4C5B-B798-73425609F823}" type="datetime1">
              <a:rPr lang="nl-NL" smtClean="0"/>
              <a:t>06-10-2020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om een afbeelding toe te voegen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nl-BE" dirty="0"/>
              <a:t>Kopieer vanuit een andere dia de kleine boog met de ‘U’ en plak hem in deze dia. De foto moet achter de boog staan.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0A7-6202-4C5B-B798-73425609F823}" type="datetime1">
              <a:rPr lang="nl-NL" smtClean="0"/>
              <a:t>06-10-2020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9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719667" y="3645024"/>
            <a:ext cx="5376000" cy="472813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34810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719403" y="360000"/>
            <a:ext cx="5280000" cy="9360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19403" y="1440000"/>
            <a:ext cx="5280000" cy="4860000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85788" indent="-228600">
              <a:defRPr sz="1800"/>
            </a:lvl3pPr>
            <a:lvl4pPr marL="958850" indent="-228600">
              <a:defRPr sz="1600"/>
            </a:lvl4pPr>
            <a:lvl5pPr marL="1296988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192011" y="0"/>
            <a:ext cx="5999989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om een afbeelding toe te voegen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nl-BE" dirty="0"/>
              <a:t>Kopieer vanuit een andere dia de kleine boog met de ‘U’ en plak hem in deze dia. De foto moet achter de boog staan.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0A7-6202-4C5B-B798-73425609F823}" type="datetime1">
              <a:rPr lang="nl-NL" smtClean="0"/>
              <a:t>06-10-2020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9212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5999989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om een afbeelding toe te voegen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nl-BE" dirty="0"/>
              <a:t>Kopieer vanuit een andere dia de kleine boog met de ‘U’ en plak hem in deze dia. De foto moet achter de boog staan.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480000" y="360000"/>
            <a:ext cx="5280000" cy="9360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80000" y="1440000"/>
            <a:ext cx="5280000" cy="4680000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85788" indent="-228600">
              <a:defRPr sz="1800"/>
            </a:lvl3pPr>
            <a:lvl4pPr marL="958850" indent="-228600">
              <a:defRPr sz="1600"/>
            </a:lvl4pPr>
            <a:lvl5pPr marL="1296988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4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12328" y="-6037"/>
            <a:ext cx="12204327" cy="68527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l-NL" dirty="0"/>
              <a:t>Klik op het pictogram om een afbeelding toe te voegen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12327" y="5197560"/>
            <a:ext cx="12216000" cy="166261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Kopieer vanuit een andere dia de hoge boog met volledige logo en plak hem in deze dia. De foto moet achter de boog staan.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19667" y="3645024"/>
            <a:ext cx="10752667" cy="472813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/>
          </p:nvPr>
        </p:nvSpPr>
        <p:spPr>
          <a:xfrm>
            <a:off x="719667" y="2730293"/>
            <a:ext cx="10752667" cy="626701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oofdstuk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7" y="1700808"/>
            <a:ext cx="10752667" cy="1656184"/>
          </a:xfrm>
        </p:spPr>
        <p:txBody>
          <a:bodyPr lIns="72000" rIns="72000" anchor="b" anchorCtr="0">
            <a:noAutofit/>
          </a:bodyPr>
          <a:lstStyle>
            <a:lvl1pPr algn="l">
              <a:defRPr sz="3600" b="1" cap="none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667" y="1196976"/>
            <a:ext cx="10752667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035-8169-445B-99AD-38F647E173A8}" type="datetime1">
              <a:rPr lang="nl-NL" smtClean="0"/>
              <a:t>06-10-2020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met tekst of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19403" y="1196976"/>
            <a:ext cx="10753195" cy="4895850"/>
          </a:xfr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EDBC-F276-4708-BB2C-8BF9B9604881}" type="datetime1">
              <a:rPr lang="nl-NL" smtClean="0"/>
              <a:t>06-10-2020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en 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9667" y="1196976"/>
            <a:ext cx="5280323" cy="4895849"/>
          </a:xfr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85788" indent="-228600">
              <a:defRPr sz="2000"/>
            </a:lvl3pPr>
            <a:lvl4pPr marL="958850" indent="-228600">
              <a:defRPr sz="1800"/>
            </a:lvl4pPr>
            <a:lvl5pPr marL="1309688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2011" y="1196976"/>
            <a:ext cx="5280323" cy="4895849"/>
          </a:xfr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85788" indent="-228600">
              <a:defRPr sz="2000"/>
            </a:lvl3pPr>
            <a:lvl4pPr marL="958850" indent="-228600">
              <a:defRPr sz="1800"/>
            </a:lvl4pPr>
            <a:lvl5pPr marL="1309688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4772-17F8-4E3A-83E4-CBDF682CE967}" type="datetime1">
              <a:rPr lang="nl-NL" smtClean="0"/>
              <a:t>06-10-2020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el en 2 kolommen: 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403" y="1196976"/>
            <a:ext cx="5277115" cy="791865"/>
          </a:xfr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19403" y="2060849"/>
            <a:ext cx="5277115" cy="4031977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85788" indent="-228600">
              <a:defRPr sz="1800"/>
            </a:lvl3pPr>
            <a:lvl4pPr marL="958850" indent="-228600">
              <a:defRPr sz="1600"/>
            </a:lvl4pPr>
            <a:lvl5pPr marL="1296988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7" y="1196976"/>
            <a:ext cx="5278967" cy="791865"/>
          </a:xfr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7" y="2060849"/>
            <a:ext cx="5278967" cy="4031977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85788" indent="-228600">
              <a:defRPr sz="1800"/>
            </a:lvl3pPr>
            <a:lvl4pPr marL="958850" indent="-228600">
              <a:defRPr sz="1600"/>
            </a:lvl4pPr>
            <a:lvl5pPr marL="1309688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F2F8-F7C6-4601-B5D1-4C666ED97577}" type="datetime1">
              <a:rPr lang="nl-NL" smtClean="0"/>
              <a:t>06-10-2020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F28B-E245-4898-8A0D-E2E4E58A61F0}" type="datetime1">
              <a:rPr lang="nl-NL" smtClean="0"/>
              <a:t>06-10-2020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9C64-F411-4FDC-96AD-EC98B445DDC5}" type="datetime1">
              <a:rPr lang="nl-NL" smtClean="0"/>
              <a:t>06-10-2020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e of diagram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7" y="5013176"/>
            <a:ext cx="10752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19667" y="5590456"/>
            <a:ext cx="10752667" cy="411257"/>
          </a:xfr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2D7C-B77E-48FB-B6F1-3640447F226A}" type="datetime1">
              <a:rPr lang="nl-NL" smtClean="0"/>
              <a:t>06-10-2020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voorbeeldpresentatie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727557" y="1"/>
            <a:ext cx="10744776" cy="498457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op het pictogram om een illustratie, grafiek, tabel of filmpje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9403" y="116633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403" y="1196976"/>
            <a:ext cx="10753195" cy="4895850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9648395" y="6327740"/>
            <a:ext cx="1344149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4F06C36-30E3-4EC4-970C-BDB2513E3A51}" type="datetime1">
              <a:rPr lang="nl-NL" smtClean="0"/>
              <a:t>06-10-2020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960096" y="6562118"/>
            <a:ext cx="4032448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voorbeeldpresentatie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5808" y="6602882"/>
            <a:ext cx="615408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0" r:id="rId10"/>
    <p:sldLayoutId id="2147483662" r:id="rId11"/>
    <p:sldLayoutId id="2147483663" r:id="rId12"/>
    <p:sldLayoutId id="2147483664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gist.github.com/wojteklu/73c6914cc446146b8b533c0988cf8d29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elio.org/downloads/download-modelio.html" TargetMode="External"/><Relationship Id="rId2" Type="http://schemas.openxmlformats.org/officeDocument/2006/relationships/hyperlink" Target="https://www.jetbrains.com/idea/downloa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modelio.org/downloads-links/requirements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4753005" y="823914"/>
            <a:ext cx="2685991" cy="1803391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63352" y="6237312"/>
            <a:ext cx="1261096" cy="349702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06/10/2020</a:t>
            </a:r>
          </a:p>
        </p:txBody>
      </p:sp>
    </p:spTree>
    <p:extLst>
      <p:ext uri="{BB962C8B-B14F-4D97-AF65-F5344CB8AC3E}">
        <p14:creationId xmlns:p14="http://schemas.microsoft.com/office/powerpoint/2010/main" val="6314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315F-DF6C-804E-9ADF-78DBD08E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6575059" cy="50933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ADB3E1-CBDC-B34B-917D-EFFAB25FA9BE}"/>
              </a:ext>
            </a:extLst>
          </p:cNvPr>
          <p:cNvSpPr/>
          <p:nvPr/>
        </p:nvSpPr>
        <p:spPr>
          <a:xfrm>
            <a:off x="1127448" y="123726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D49B02-D30D-B841-9D1F-9298E4D48136}"/>
              </a:ext>
            </a:extLst>
          </p:cNvPr>
          <p:cNvCxnSpPr/>
          <p:nvPr/>
        </p:nvCxnSpPr>
        <p:spPr>
          <a:xfrm flipV="1">
            <a:off x="983432" y="1700809"/>
            <a:ext cx="216024" cy="4725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76BD8A-4B53-7A42-863E-8CBE6972F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14" t="18041" r="10145" b="27950"/>
          <a:stretch/>
        </p:blipFill>
        <p:spPr>
          <a:xfrm>
            <a:off x="6573375" y="1417281"/>
            <a:ext cx="5568264" cy="465540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B250D-DD8F-4E4D-86D9-C7B387961B2B}"/>
              </a:ext>
            </a:extLst>
          </p:cNvPr>
          <p:cNvSpPr/>
          <p:nvPr/>
        </p:nvSpPr>
        <p:spPr>
          <a:xfrm>
            <a:off x="7896200" y="2641069"/>
            <a:ext cx="12241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1B6087-0D7A-8B4A-81F0-CE094EA8B9D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508268" y="1673466"/>
            <a:ext cx="0" cy="96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E2FF5EC-E331-044F-8F03-B17F666FA880}"/>
              </a:ext>
            </a:extLst>
          </p:cNvPr>
          <p:cNvSpPr txBox="1"/>
          <p:nvPr/>
        </p:nvSpPr>
        <p:spPr>
          <a:xfrm>
            <a:off x="7512450" y="753124"/>
            <a:ext cx="35760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Pick a clear project name</a:t>
            </a:r>
            <a:br>
              <a:rPr lang="en-GB" sz="2600" dirty="0">
                <a:solidFill>
                  <a:schemeClr val="tx2"/>
                </a:solidFill>
              </a:rPr>
            </a:br>
            <a:r>
              <a:rPr lang="en-GB" sz="2000" b="1" dirty="0" err="1">
                <a:solidFill>
                  <a:schemeClr val="tx2"/>
                </a:solidFill>
              </a:rPr>
              <a:t>LabX_FirstnameLastname</a:t>
            </a:r>
            <a:endParaRPr lang="en-GB" sz="2600" b="1" dirty="0">
              <a:solidFill>
                <a:schemeClr val="tx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A0FDA7-5D50-954A-967B-8B68B0442736}"/>
              </a:ext>
            </a:extLst>
          </p:cNvPr>
          <p:cNvCxnSpPr>
            <a:cxnSpLocks/>
          </p:cNvCxnSpPr>
          <p:nvPr/>
        </p:nvCxnSpPr>
        <p:spPr>
          <a:xfrm flipH="1">
            <a:off x="10848528" y="4005064"/>
            <a:ext cx="360040" cy="96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4D503-39B1-4048-A48D-083D8884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07" y="695738"/>
            <a:ext cx="7625586" cy="59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8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8AF8C-7380-644F-8D43-CC26E6BB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2" y="1430838"/>
            <a:ext cx="5463158" cy="43065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579B2F-A434-8A49-AA6C-27B32D03E6EE}"/>
              </a:ext>
            </a:extLst>
          </p:cNvPr>
          <p:cNvGrpSpPr/>
          <p:nvPr/>
        </p:nvGrpSpPr>
        <p:grpSpPr>
          <a:xfrm>
            <a:off x="5627948" y="1040265"/>
            <a:ext cx="6712953" cy="5557087"/>
            <a:chOff x="5627948" y="518147"/>
            <a:chExt cx="6712953" cy="55570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85429D-B4FF-CF4E-AAD4-D8AE58C13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963" y="563198"/>
              <a:ext cx="6599938" cy="551203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D7091B-6296-484A-96FA-DF20353E8498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3428999"/>
              <a:ext cx="936104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D71E76-07E5-DC4D-B639-59FACFD9B0DF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4" y="518147"/>
              <a:ext cx="208628" cy="7506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270C75-C0FC-A841-973A-B9B01A7BDEBF}"/>
                </a:ext>
              </a:extLst>
            </p:cNvPr>
            <p:cNvCxnSpPr>
              <a:cxnSpLocks/>
            </p:cNvCxnSpPr>
            <p:nvPr/>
          </p:nvCxnSpPr>
          <p:spPr>
            <a:xfrm>
              <a:off x="11472598" y="4437112"/>
              <a:ext cx="0" cy="8946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625CA62-27D4-1942-832D-C92D59CA910E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5406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AF898-72B4-D143-99F0-2DC1708E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69" y="730424"/>
            <a:ext cx="7625587" cy="59071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802A75-B284-644A-B61A-7E90AB330362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89209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14</a:t>
            </a:fld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AF88FD-AE95-2C4B-BCFD-DAF8E156BB67}"/>
              </a:ext>
            </a:extLst>
          </p:cNvPr>
          <p:cNvGrpSpPr/>
          <p:nvPr/>
        </p:nvGrpSpPr>
        <p:grpSpPr>
          <a:xfrm>
            <a:off x="427736" y="1791105"/>
            <a:ext cx="2940969" cy="4571035"/>
            <a:chOff x="5486391" y="668073"/>
            <a:chExt cx="2940969" cy="45710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F20A0A-68F6-BC40-9CED-E8F8FA4EB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391" y="668073"/>
              <a:ext cx="2463800" cy="177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409EAB-7B81-034C-951E-7D2585447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26" t="15350" r="41052" b="49639"/>
            <a:stretch/>
          </p:blipFill>
          <p:spPr>
            <a:xfrm>
              <a:off x="5619048" y="2838139"/>
              <a:ext cx="2808312" cy="240096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413ADA-9883-9B4C-90EB-6FB2AD224553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96" y="2199893"/>
              <a:ext cx="0" cy="11202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72EB64-CD1B-0E43-A325-32D84266E955}"/>
              </a:ext>
            </a:extLst>
          </p:cNvPr>
          <p:cNvGrpSpPr/>
          <p:nvPr/>
        </p:nvGrpSpPr>
        <p:grpSpPr>
          <a:xfrm>
            <a:off x="3647728" y="1791105"/>
            <a:ext cx="4137670" cy="4604740"/>
            <a:chOff x="3719736" y="1258934"/>
            <a:chExt cx="4137670" cy="46047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8D5F3A-30D6-A34C-B3AC-FC47F77A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0791" y="1258934"/>
              <a:ext cx="2819400" cy="1993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DD7ECE-F856-4344-818D-0FB743D8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9736" y="3462705"/>
              <a:ext cx="4137670" cy="240096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3DE9F6-6097-0645-A802-84A987C9C997}"/>
                </a:ext>
              </a:extLst>
            </p:cNvPr>
            <p:cNvCxnSpPr>
              <a:cxnSpLocks/>
            </p:cNvCxnSpPr>
            <p:nvPr/>
          </p:nvCxnSpPr>
          <p:spPr>
            <a:xfrm>
              <a:off x="5110885" y="3113508"/>
              <a:ext cx="821702" cy="1323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E0F2D72-0578-EE4B-A447-2BCEF6509CF9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Use case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34B67A-5061-B64C-93EC-6D5186891E9F}"/>
              </a:ext>
            </a:extLst>
          </p:cNvPr>
          <p:cNvSpPr txBox="1"/>
          <p:nvPr/>
        </p:nvSpPr>
        <p:spPr>
          <a:xfrm>
            <a:off x="731980" y="1297883"/>
            <a:ext cx="1915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Add an actor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D67CDC-789C-F34A-9296-A3B506F9B554}"/>
              </a:ext>
            </a:extLst>
          </p:cNvPr>
          <p:cNvSpPr txBox="1"/>
          <p:nvPr/>
        </p:nvSpPr>
        <p:spPr>
          <a:xfrm>
            <a:off x="4491805" y="1297882"/>
            <a:ext cx="21760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Add a use case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667F5-24B5-454C-97F6-72340C624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277" y="1790325"/>
            <a:ext cx="2667000" cy="1905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299211-5C7D-994C-B1D0-FBF120DBF439}"/>
              </a:ext>
            </a:extLst>
          </p:cNvPr>
          <p:cNvSpPr txBox="1"/>
          <p:nvPr/>
        </p:nvSpPr>
        <p:spPr>
          <a:xfrm>
            <a:off x="8449926" y="1297881"/>
            <a:ext cx="20895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Add a relation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6F476F-8330-E743-906E-F6E9610AA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3210" y="4003624"/>
            <a:ext cx="1197454" cy="879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D55680-6F1A-8E47-971E-C255032F9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6586" y="3961171"/>
            <a:ext cx="2163866" cy="105828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817D4C-42B6-7046-A523-CC1E53C74D3B}"/>
              </a:ext>
            </a:extLst>
          </p:cNvPr>
          <p:cNvCxnSpPr>
            <a:cxnSpLocks/>
          </p:cNvCxnSpPr>
          <p:nvPr/>
        </p:nvCxnSpPr>
        <p:spPr>
          <a:xfrm>
            <a:off x="8359941" y="3322925"/>
            <a:ext cx="219216" cy="822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5BB967-8292-014C-9E25-D992B8CF2F91}"/>
              </a:ext>
            </a:extLst>
          </p:cNvPr>
          <p:cNvCxnSpPr>
            <a:cxnSpLocks/>
          </p:cNvCxnSpPr>
          <p:nvPr/>
        </p:nvCxnSpPr>
        <p:spPr>
          <a:xfrm>
            <a:off x="9707917" y="4253202"/>
            <a:ext cx="845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8EBEAD-2F2A-EE46-B37D-988CA865C4D0}"/>
              </a:ext>
            </a:extLst>
          </p:cNvPr>
          <p:cNvSpPr txBox="1"/>
          <p:nvPr/>
        </p:nvSpPr>
        <p:spPr>
          <a:xfrm>
            <a:off x="8538355" y="377679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761742-8D97-4F46-A0DF-7E4B09A1C2CD}"/>
              </a:ext>
            </a:extLst>
          </p:cNvPr>
          <p:cNvSpPr txBox="1"/>
          <p:nvPr/>
        </p:nvSpPr>
        <p:spPr>
          <a:xfrm>
            <a:off x="10214316" y="393399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tx2"/>
                </a:solidFill>
              </a:rPr>
              <a:t>click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DDFFAFE-A3A7-214A-A9B4-7A29043E2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6705" y="5109597"/>
            <a:ext cx="2527650" cy="119817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1E8021-B25F-8B40-802E-4943DAD9B654}"/>
              </a:ext>
            </a:extLst>
          </p:cNvPr>
          <p:cNvCxnSpPr>
            <a:cxnSpLocks/>
          </p:cNvCxnSpPr>
          <p:nvPr/>
        </p:nvCxnSpPr>
        <p:spPr>
          <a:xfrm flipH="1">
            <a:off x="11078519" y="4739897"/>
            <a:ext cx="236708" cy="545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19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0F2D72-0578-EE4B-A447-2BCEF6509CF9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62F08-663F-F94B-8F2E-46CEE9089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260" y="1768888"/>
            <a:ext cx="3403600" cy="1562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F80879-4B21-BB4D-A6C6-B195FE98FCBD}"/>
              </a:ext>
            </a:extLst>
          </p:cNvPr>
          <p:cNvSpPr txBox="1"/>
          <p:nvPr/>
        </p:nvSpPr>
        <p:spPr>
          <a:xfrm>
            <a:off x="578497" y="1224078"/>
            <a:ext cx="43377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Changing names &amp; parameters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DF2F02-914E-D548-9480-865E1C34601C}"/>
              </a:ext>
            </a:extLst>
          </p:cNvPr>
          <p:cNvGrpSpPr/>
          <p:nvPr/>
        </p:nvGrpSpPr>
        <p:grpSpPr>
          <a:xfrm>
            <a:off x="6198594" y="116633"/>
            <a:ext cx="5554764" cy="4276027"/>
            <a:chOff x="2904454" y="665313"/>
            <a:chExt cx="5554764" cy="42760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9C50CC-7503-FA46-9075-000977C79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227" t="3800" r="12227" b="8000"/>
            <a:stretch/>
          </p:blipFill>
          <p:spPr>
            <a:xfrm>
              <a:off x="4061587" y="836884"/>
              <a:ext cx="4397631" cy="410445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C1ED8C-FF21-DB47-99E0-2E99F579485B}"/>
                </a:ext>
              </a:extLst>
            </p:cNvPr>
            <p:cNvSpPr/>
            <p:nvPr/>
          </p:nvSpPr>
          <p:spPr>
            <a:xfrm>
              <a:off x="4943872" y="1556792"/>
              <a:ext cx="586924" cy="28803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1C47915-CDE7-174E-A180-C79C79AC1571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237334" y="665313"/>
              <a:ext cx="0" cy="8914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93C9AD-A82A-8148-A4FB-1DE432A8762A}"/>
                </a:ext>
              </a:extLst>
            </p:cNvPr>
            <p:cNvCxnSpPr>
              <a:cxnSpLocks/>
            </p:cNvCxnSpPr>
            <p:nvPr/>
          </p:nvCxnSpPr>
          <p:spPr>
            <a:xfrm>
              <a:off x="5432835" y="2010890"/>
              <a:ext cx="538988" cy="5394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E884E7-83CD-9943-80F0-C0E5AB2CFA01}"/>
                </a:ext>
              </a:extLst>
            </p:cNvPr>
            <p:cNvSpPr txBox="1"/>
            <p:nvPr/>
          </p:nvSpPr>
          <p:spPr>
            <a:xfrm>
              <a:off x="5964116" y="2475695"/>
              <a:ext cx="13814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b="1" dirty="0">
                  <a:solidFill>
                    <a:schemeClr val="tx2"/>
                  </a:solidFill>
                </a:rPr>
                <a:t>+ [Enter]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D60332-84CF-744F-8258-FAC7BDCA3A55}"/>
                </a:ext>
              </a:extLst>
            </p:cNvPr>
            <p:cNvCxnSpPr>
              <a:cxnSpLocks/>
            </p:cNvCxnSpPr>
            <p:nvPr/>
          </p:nvCxnSpPr>
          <p:spPr>
            <a:xfrm>
              <a:off x="2985842" y="3735321"/>
              <a:ext cx="109393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409A98-161A-4E45-80A8-4CA23CDD76B8}"/>
                </a:ext>
              </a:extLst>
            </p:cNvPr>
            <p:cNvSpPr txBox="1"/>
            <p:nvPr/>
          </p:nvSpPr>
          <p:spPr>
            <a:xfrm>
              <a:off x="2904454" y="3753167"/>
              <a:ext cx="1175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>
                  <a:solidFill>
                    <a:schemeClr val="tx2"/>
                  </a:solidFill>
                </a:rPr>
                <a:t>Double click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81BA612-81A4-1645-87DD-9463897B0F9F}"/>
              </a:ext>
            </a:extLst>
          </p:cNvPr>
          <p:cNvGrpSpPr/>
          <p:nvPr/>
        </p:nvGrpSpPr>
        <p:grpSpPr>
          <a:xfrm>
            <a:off x="263352" y="3701616"/>
            <a:ext cx="5465336" cy="1355112"/>
            <a:chOff x="8584487" y="216016"/>
            <a:chExt cx="6366357" cy="15785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B2EC0D-FD60-0341-A8F0-03A770D1F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0744" y="219733"/>
              <a:ext cx="3340100" cy="157480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596575A-04E0-3040-B48D-17A42426E860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804" y="1195602"/>
              <a:ext cx="9197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1857DE-E5F3-9041-BFD5-DCDB1A96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4487" y="216016"/>
              <a:ext cx="2159514" cy="137219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2BAC3B-4F87-E349-97DE-D729812BB248}"/>
              </a:ext>
            </a:extLst>
          </p:cNvPr>
          <p:cNvGrpSpPr/>
          <p:nvPr/>
        </p:nvGrpSpPr>
        <p:grpSpPr>
          <a:xfrm>
            <a:off x="263352" y="5152804"/>
            <a:ext cx="4881937" cy="1342174"/>
            <a:chOff x="273147" y="4997595"/>
            <a:chExt cx="4881937" cy="134217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C16240-C9C8-0D4F-B30B-84AA4137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147" y="5072859"/>
              <a:ext cx="3116087" cy="12669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3F0DEA7-D340-7F4D-ACB3-C2889CCBF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51784" y="4997595"/>
              <a:ext cx="1003300" cy="1143000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B4979F-0FB9-7E4A-8187-2C11ABD4F1BB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75" y="5576606"/>
              <a:ext cx="78957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12356F4-758F-1946-A5A7-D0CC84820968}"/>
              </a:ext>
            </a:extLst>
          </p:cNvPr>
          <p:cNvSpPr txBox="1"/>
          <p:nvPr/>
        </p:nvSpPr>
        <p:spPr>
          <a:xfrm>
            <a:off x="5145289" y="484027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Use Cases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C6056C-100B-BA4D-A34E-546EA7861AAD}"/>
              </a:ext>
            </a:extLst>
          </p:cNvPr>
          <p:cNvSpPr txBox="1"/>
          <p:nvPr/>
        </p:nvSpPr>
        <p:spPr>
          <a:xfrm>
            <a:off x="5145289" y="592647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Actors</a:t>
            </a:r>
          </a:p>
        </p:txBody>
      </p:sp>
    </p:spTree>
    <p:extLst>
      <p:ext uri="{BB962C8B-B14F-4D97-AF65-F5344CB8AC3E}">
        <p14:creationId xmlns:p14="http://schemas.microsoft.com/office/powerpoint/2010/main" val="117660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0F2D72-0578-EE4B-A447-2BCEF6509CF9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Sequence diagram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F80879-4B21-BB4D-A6C6-B195FE98FCBD}"/>
              </a:ext>
            </a:extLst>
          </p:cNvPr>
          <p:cNvSpPr txBox="1"/>
          <p:nvPr/>
        </p:nvSpPr>
        <p:spPr>
          <a:xfrm>
            <a:off x="578497" y="1136357"/>
            <a:ext cx="88189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tx2"/>
                </a:solidFill>
              </a:rPr>
              <a:t>Adding and changing components in same way as with use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7A0AD-DC79-AB4B-9EA3-C648D939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923537"/>
            <a:ext cx="4528595" cy="32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4730CD-6F7A-1D42-8D7B-74693EBC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569600"/>
            <a:ext cx="5803709" cy="485768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42EB57-64A6-284F-8809-ECE30C410823}"/>
              </a:ext>
            </a:extLst>
          </p:cNvPr>
          <p:cNvCxnSpPr>
            <a:cxnSpLocks/>
          </p:cNvCxnSpPr>
          <p:nvPr/>
        </p:nvCxnSpPr>
        <p:spPr>
          <a:xfrm>
            <a:off x="4511824" y="3789040"/>
            <a:ext cx="13451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32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0F2D72-0578-EE4B-A447-2BCEF6509CF9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Exporting projects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B9C948-AAA0-DA43-8E24-527A246DDB87}"/>
              </a:ext>
            </a:extLst>
          </p:cNvPr>
          <p:cNvGrpSpPr/>
          <p:nvPr/>
        </p:nvGrpSpPr>
        <p:grpSpPr>
          <a:xfrm>
            <a:off x="30156" y="1281627"/>
            <a:ext cx="6601991" cy="5114218"/>
            <a:chOff x="2567608" y="1262830"/>
            <a:chExt cx="6601991" cy="51142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E1BB97-A676-3A41-B4BD-4D80EBDA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7608" y="1262830"/>
              <a:ext cx="6601991" cy="5114218"/>
            </a:xfrm>
            <a:prstGeom prst="rect">
              <a:avLst/>
            </a:prstGeom>
          </p:spPr>
        </p:pic>
        <p:sp useBgFill="1">
          <p:nvSpPr>
            <p:cNvPr id="6" name="Rectangle 5">
              <a:extLst>
                <a:ext uri="{FF2B5EF4-FFF2-40B4-BE49-F238E27FC236}">
                  <a16:creationId xmlns:a16="http://schemas.microsoft.com/office/drawing/2014/main" id="{C2781986-0AE1-EC40-839D-FD02994DFB68}"/>
                </a:ext>
              </a:extLst>
            </p:cNvPr>
            <p:cNvSpPr/>
            <p:nvPr/>
          </p:nvSpPr>
          <p:spPr>
            <a:xfrm>
              <a:off x="5231904" y="3212976"/>
              <a:ext cx="3528392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270D5C9-7F44-584F-A6CB-7C629C7EF449}"/>
              </a:ext>
            </a:extLst>
          </p:cNvPr>
          <p:cNvSpPr/>
          <p:nvPr/>
        </p:nvSpPr>
        <p:spPr>
          <a:xfrm>
            <a:off x="1919536" y="1599766"/>
            <a:ext cx="442908" cy="2724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04C5A6-BB23-704C-9F19-B0937C90F4B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40990" y="1124744"/>
            <a:ext cx="0" cy="475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D724E3-C803-9B41-8D6E-F33713C1C1E6}"/>
              </a:ext>
            </a:extLst>
          </p:cNvPr>
          <p:cNvGrpSpPr/>
          <p:nvPr/>
        </p:nvGrpSpPr>
        <p:grpSpPr>
          <a:xfrm>
            <a:off x="7106336" y="1490792"/>
            <a:ext cx="3866450" cy="1648448"/>
            <a:chOff x="6654476" y="1525092"/>
            <a:chExt cx="3866450" cy="1648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2D1E92-9BE2-A94E-9A06-6265DDA66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85"/>
            <a:stretch/>
          </p:blipFill>
          <p:spPr>
            <a:xfrm>
              <a:off x="7013070" y="1525092"/>
              <a:ext cx="3507856" cy="1648448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84628-3E15-4241-8164-1F9A528A381C}"/>
                </a:ext>
              </a:extLst>
            </p:cNvPr>
            <p:cNvCxnSpPr>
              <a:cxnSpLocks/>
            </p:cNvCxnSpPr>
            <p:nvPr/>
          </p:nvCxnSpPr>
          <p:spPr>
            <a:xfrm>
              <a:off x="7320136" y="2204864"/>
              <a:ext cx="864096" cy="2160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F2F497-7E45-2F45-9D23-B5323504FD1E}"/>
                </a:ext>
              </a:extLst>
            </p:cNvPr>
            <p:cNvSpPr txBox="1"/>
            <p:nvPr/>
          </p:nvSpPr>
          <p:spPr>
            <a:xfrm>
              <a:off x="6654476" y="2209176"/>
              <a:ext cx="1024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>
                  <a:solidFill>
                    <a:schemeClr val="tx2"/>
                  </a:solidFill>
                </a:rPr>
                <a:t>Right click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ABDA94-C2CF-2242-9087-621E1A8BB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4"/>
          <a:stretch/>
        </p:blipFill>
        <p:spPr>
          <a:xfrm>
            <a:off x="7608168" y="3525303"/>
            <a:ext cx="3201537" cy="206203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9032D6-DAA1-8441-A6DF-57D47787CEB0}"/>
              </a:ext>
            </a:extLst>
          </p:cNvPr>
          <p:cNvCxnSpPr>
            <a:cxnSpLocks/>
          </p:cNvCxnSpPr>
          <p:nvPr/>
        </p:nvCxnSpPr>
        <p:spPr>
          <a:xfrm>
            <a:off x="7771996" y="4340295"/>
            <a:ext cx="86409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A933BF-5565-3248-AA05-2B6FFD4E787D}"/>
              </a:ext>
            </a:extLst>
          </p:cNvPr>
          <p:cNvSpPr txBox="1"/>
          <p:nvPr/>
        </p:nvSpPr>
        <p:spPr>
          <a:xfrm>
            <a:off x="7106336" y="4387042"/>
            <a:ext cx="102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tx2"/>
                </a:solidFill>
              </a:rPr>
              <a:t>Right click</a:t>
            </a:r>
          </a:p>
        </p:txBody>
      </p:sp>
    </p:spTree>
    <p:extLst>
      <p:ext uri="{BB962C8B-B14F-4D97-AF65-F5344CB8AC3E}">
        <p14:creationId xmlns:p14="http://schemas.microsoft.com/office/powerpoint/2010/main" val="401243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of </a:t>
            </a:r>
            <a:r>
              <a:rPr lang="en-GB" dirty="0" err="1"/>
              <a:t>Modelio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0F2D72-0578-EE4B-A447-2BCEF6509CF9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Importing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6517D-6AD1-FD4C-BAE9-3051EE75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2" y="1124744"/>
            <a:ext cx="6809258" cy="52747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70D5C9-7F44-584F-A6CB-7C629C7EF449}"/>
              </a:ext>
            </a:extLst>
          </p:cNvPr>
          <p:cNvSpPr/>
          <p:nvPr/>
        </p:nvSpPr>
        <p:spPr>
          <a:xfrm>
            <a:off x="1412765" y="1650346"/>
            <a:ext cx="293462" cy="2724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04C5A6-BB23-704C-9F19-B0937C90F4B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559496" y="1124744"/>
            <a:ext cx="0" cy="5256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A1EE07-D3F2-154C-BD32-43C1BC1F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16" y="979159"/>
            <a:ext cx="1473200" cy="1574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887CC6-C0ED-2047-B3AB-EAA375C6ADDA}"/>
              </a:ext>
            </a:extLst>
          </p:cNvPr>
          <p:cNvCxnSpPr>
            <a:cxnSpLocks/>
          </p:cNvCxnSpPr>
          <p:nvPr/>
        </p:nvCxnSpPr>
        <p:spPr>
          <a:xfrm>
            <a:off x="7968208" y="1533677"/>
            <a:ext cx="598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DF702B-CDC2-3F4C-9F1E-C90B67D16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3512811"/>
            <a:ext cx="3880002" cy="237061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C2CFFF-F189-614D-9396-9CEA2BAF2F9F}"/>
              </a:ext>
            </a:extLst>
          </p:cNvPr>
          <p:cNvCxnSpPr>
            <a:cxnSpLocks/>
          </p:cNvCxnSpPr>
          <p:nvPr/>
        </p:nvCxnSpPr>
        <p:spPr>
          <a:xfrm>
            <a:off x="9408368" y="2780928"/>
            <a:ext cx="0" cy="64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0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0A8D39-A56C-8748-B2CD-25694B22B70D}"/>
              </a:ext>
            </a:extLst>
          </p:cNvPr>
          <p:cNvGrpSpPr/>
          <p:nvPr/>
        </p:nvGrpSpPr>
        <p:grpSpPr>
          <a:xfrm>
            <a:off x="931265" y="764704"/>
            <a:ext cx="10541333" cy="5039249"/>
            <a:chOff x="931265" y="980728"/>
            <a:chExt cx="10541333" cy="5039249"/>
          </a:xfrm>
        </p:grpSpPr>
        <p:pic>
          <p:nvPicPr>
            <p:cNvPr id="3074" name="Picture 2" descr="Bank, Geld, Financiën, Besparen, Rekening, Gebouw, Euro">
              <a:extLst>
                <a:ext uri="{FF2B5EF4-FFF2-40B4-BE49-F238E27FC236}">
                  <a16:creationId xmlns:a16="http://schemas.microsoft.com/office/drawing/2014/main" id="{76773F2F-EF81-5346-A1B2-D04F82966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024" y="980728"/>
              <a:ext cx="3567881" cy="3004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7EC6B5-DE82-E64D-88A7-704152179954}"/>
                </a:ext>
              </a:extLst>
            </p:cNvPr>
            <p:cNvSpPr txBox="1"/>
            <p:nvPr/>
          </p:nvSpPr>
          <p:spPr>
            <a:xfrm>
              <a:off x="7502083" y="3985259"/>
              <a:ext cx="126470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chemeClr val="tx2"/>
                  </a:solidFill>
                </a:rPr>
                <a:t>Motel A</a:t>
              </a:r>
            </a:p>
          </p:txBody>
        </p:sp>
        <p:pic>
          <p:nvPicPr>
            <p:cNvPr id="3076" name="Picture 4" descr="Bed, Hotel, Motel, Accommodatie, Kamer, Slaapkamer">
              <a:extLst>
                <a:ext uri="{FF2B5EF4-FFF2-40B4-BE49-F238E27FC236}">
                  <a16:creationId xmlns:a16="http://schemas.microsoft.com/office/drawing/2014/main" id="{BAB768FA-B483-DA4E-B741-2C4B4065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607" y="980728"/>
              <a:ext cx="1125991" cy="764704"/>
            </a:xfrm>
            <a:prstGeom prst="rect">
              <a:avLst/>
            </a:prstGeom>
            <a:noFill/>
          </p:spPr>
        </p:pic>
        <p:pic>
          <p:nvPicPr>
            <p:cNvPr id="16" name="Picture 4" descr="Bed, Hotel, Motel, Accommodatie, Kamer, Slaapkamer">
              <a:extLst>
                <a:ext uri="{FF2B5EF4-FFF2-40B4-BE49-F238E27FC236}">
                  <a16:creationId xmlns:a16="http://schemas.microsoft.com/office/drawing/2014/main" id="{804D7C18-E8D0-8C4D-A801-DB0993ADA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606" y="1961454"/>
              <a:ext cx="1125991" cy="7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Bed, Hotel, Motel, Accommodatie, Kamer, Slaapkamer">
              <a:extLst>
                <a:ext uri="{FF2B5EF4-FFF2-40B4-BE49-F238E27FC236}">
                  <a16:creationId xmlns:a16="http://schemas.microsoft.com/office/drawing/2014/main" id="{7CCB0EE2-59B9-FB4F-8863-55ABE66A1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6606" y="3602907"/>
              <a:ext cx="1125991" cy="7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Bank, Geld, Financiën, Besparen, Rekening, Gebouw, Euro">
              <a:extLst>
                <a:ext uri="{FF2B5EF4-FFF2-40B4-BE49-F238E27FC236}">
                  <a16:creationId xmlns:a16="http://schemas.microsoft.com/office/drawing/2014/main" id="{569D970B-645E-D241-AD62-68A9A095D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257" y="4476980"/>
              <a:ext cx="1247533" cy="105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Bank, Geld, Financiën, Besparen, Rekening, Gebouw, Euro">
              <a:extLst>
                <a:ext uri="{FF2B5EF4-FFF2-40B4-BE49-F238E27FC236}">
                  <a16:creationId xmlns:a16="http://schemas.microsoft.com/office/drawing/2014/main" id="{2BA3AF8B-62C8-3E4F-87D1-BBAEED493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346" y="4476980"/>
              <a:ext cx="1247533" cy="105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1EA5B7-C882-F840-B829-C5ADAFEAB5C0}"/>
                </a:ext>
              </a:extLst>
            </p:cNvPr>
            <p:cNvSpPr txBox="1"/>
            <p:nvPr/>
          </p:nvSpPr>
          <p:spPr>
            <a:xfrm>
              <a:off x="5720688" y="5526812"/>
              <a:ext cx="12534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chemeClr val="tx2"/>
                  </a:solidFill>
                </a:rPr>
                <a:t>Motel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3AF844-8BC3-8C49-B853-86EE730D2D12}"/>
                </a:ext>
              </a:extLst>
            </p:cNvPr>
            <p:cNvSpPr txBox="1"/>
            <p:nvPr/>
          </p:nvSpPr>
          <p:spPr>
            <a:xfrm>
              <a:off x="7527231" y="5527534"/>
              <a:ext cx="125027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chemeClr val="tx2"/>
                  </a:solidFill>
                </a:rPr>
                <a:t>Motel C</a:t>
              </a:r>
            </a:p>
          </p:txBody>
        </p:sp>
        <p:pic>
          <p:nvPicPr>
            <p:cNvPr id="6" name="Graphic 5" descr="Web design">
              <a:extLst>
                <a:ext uri="{FF2B5EF4-FFF2-40B4-BE49-F238E27FC236}">
                  <a16:creationId xmlns:a16="http://schemas.microsoft.com/office/drawing/2014/main" id="{002543D3-1518-6C4B-B890-E2F468046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9656" y="2238301"/>
              <a:ext cx="1746958" cy="17469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7F5606-27DA-7540-BF66-6BD36C08771E}"/>
                </a:ext>
              </a:extLst>
            </p:cNvPr>
            <p:cNvSpPr txBox="1"/>
            <p:nvPr/>
          </p:nvSpPr>
          <p:spPr>
            <a:xfrm>
              <a:off x="10776520" y="3002950"/>
              <a:ext cx="584775" cy="323165"/>
            </a:xfrm>
            <a:prstGeom prst="rect">
              <a:avLst/>
            </a:prstGeom>
            <a:noFill/>
          </p:spPr>
          <p:txBody>
            <a:bodyPr vert="vert" wrap="none" rtlCol="0" anchor="ctr">
              <a:spAutoFit/>
            </a:bodyPr>
            <a:lstStyle/>
            <a:p>
              <a:pPr algn="ctr"/>
              <a:r>
                <a:rPr lang="en-GB" sz="2600" dirty="0">
                  <a:solidFill>
                    <a:schemeClr val="tx2"/>
                  </a:solidFill>
                </a:rPr>
                <a:t>…</a:t>
              </a:r>
            </a:p>
          </p:txBody>
        </p:sp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3AA28ABB-75E5-A347-9FA8-A49C1C5A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1265" y="2525892"/>
              <a:ext cx="1171776" cy="117177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BF24C9-42BD-DB4F-83C6-7DCED69F7851}"/>
                </a:ext>
              </a:extLst>
            </p:cNvPr>
            <p:cNvCxnSpPr>
              <a:stCxn id="8" idx="3"/>
              <a:endCxn id="6" idx="1"/>
            </p:cNvCxnSpPr>
            <p:nvPr/>
          </p:nvCxnSpPr>
          <p:spPr>
            <a:xfrm>
              <a:off x="2103041" y="3111780"/>
              <a:ext cx="8966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A7490A8-F95A-244E-92BE-C9E23E94261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746614" y="2636912"/>
              <a:ext cx="1349386" cy="474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C71A38-28D2-944C-B607-318A8765EBA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746614" y="3111780"/>
              <a:ext cx="668795" cy="1342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D85E267-64B4-CE46-8315-9CBF214F446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746614" y="3111780"/>
              <a:ext cx="2357498" cy="1620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78C4494-48AD-9946-81D2-EB1018E53A67}"/>
                </a:ext>
              </a:extLst>
            </p:cNvPr>
            <p:cNvCxnSpPr>
              <a:cxnSpLocks/>
              <a:stCxn id="3074" idx="3"/>
            </p:cNvCxnSpPr>
            <p:nvPr/>
          </p:nvCxnSpPr>
          <p:spPr>
            <a:xfrm flipV="1">
              <a:off x="9879905" y="1815025"/>
              <a:ext cx="680591" cy="667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3A347A9-AEC7-9247-A7A3-4B7C3F81D699}"/>
                </a:ext>
              </a:extLst>
            </p:cNvPr>
            <p:cNvCxnSpPr>
              <a:cxnSpLocks/>
              <a:stCxn id="3074" idx="3"/>
            </p:cNvCxnSpPr>
            <p:nvPr/>
          </p:nvCxnSpPr>
          <p:spPr>
            <a:xfrm flipV="1">
              <a:off x="9879905" y="2381505"/>
              <a:ext cx="340295" cy="101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2EFB7C-0BFE-6C45-9FD7-D3DE6AF99A94}"/>
                </a:ext>
              </a:extLst>
            </p:cNvPr>
            <p:cNvCxnSpPr>
              <a:cxnSpLocks/>
              <a:stCxn id="3074" idx="3"/>
            </p:cNvCxnSpPr>
            <p:nvPr/>
          </p:nvCxnSpPr>
          <p:spPr>
            <a:xfrm>
              <a:off x="9879905" y="2482994"/>
              <a:ext cx="680591" cy="107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44CEA1CE-CC2C-F043-81E0-4FE85D244E7C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Simple motel booking system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9C2768-3DA2-BA4B-8BEA-BA884EC8A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4142987"/>
            <a:ext cx="10753195" cy="22320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Two main features: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Find cheapest room in a motel </a:t>
            </a:r>
            <a:br>
              <a:rPr lang="en-GB" dirty="0"/>
            </a:br>
            <a:r>
              <a:rPr lang="en-GB" dirty="0"/>
              <a:t>for a given date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Book a room in a given motel </a:t>
            </a:r>
            <a:br>
              <a:rPr lang="en-GB" dirty="0"/>
            </a:br>
            <a:r>
              <a:rPr lang="en-GB" dirty="0"/>
              <a:t>on a given date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58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5 – Software Design</a:t>
            </a:r>
            <a:endParaRPr lang="nl-NL" dirty="0"/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Lab session 1</a:t>
            </a:r>
          </a:p>
        </p:txBody>
      </p:sp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20</a:t>
            </a:fld>
            <a:endParaRPr lang="nl-NL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44CEA1CE-CC2C-F043-81E0-4FE85D244E7C}"/>
              </a:ext>
            </a:extLst>
          </p:cNvPr>
          <p:cNvSpPr txBox="1">
            <a:spLocks/>
          </p:cNvSpPr>
          <p:nvPr/>
        </p:nvSpPr>
        <p:spPr>
          <a:xfrm>
            <a:off x="714466" y="462155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Simple motel booking system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048D801-D5CD-CD4A-965E-F7CEE4E3E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94" y="1406789"/>
            <a:ext cx="10753195" cy="498905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Goal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Given the code for checking available rooms</a:t>
            </a:r>
            <a:br>
              <a:rPr lang="en-GB" dirty="0"/>
            </a:br>
            <a:r>
              <a:rPr lang="en-GB" dirty="0"/>
              <a:t>➞ create sequence diagram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Given the diagram for booking a room</a:t>
            </a:r>
            <a:br>
              <a:rPr lang="en-GB" dirty="0"/>
            </a:br>
            <a:r>
              <a:rPr lang="en-GB" dirty="0"/>
              <a:t>➞ fill in the necessary code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Use Case Diagram of </a:t>
            </a:r>
            <a:r>
              <a:rPr lang="en-GB"/>
              <a:t>the features</a:t>
            </a:r>
            <a:endParaRPr lang="en-GB" dirty="0"/>
          </a:p>
          <a:p>
            <a:pPr marL="67320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Note the following extras: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b="1" dirty="0"/>
              <a:t>Tests</a:t>
            </a:r>
            <a:r>
              <a:rPr lang="en-GB" dirty="0"/>
              <a:t> (both unit &amp; integration)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Usage of </a:t>
            </a:r>
            <a:r>
              <a:rPr lang="en-GB" b="1" dirty="0"/>
              <a:t>Maven</a:t>
            </a:r>
            <a:r>
              <a:rPr lang="en-GB" dirty="0"/>
              <a:t>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 portfolio: one directory for this lab session</a:t>
            </a:r>
            <a:br>
              <a:rPr lang="en-GB" dirty="0"/>
            </a:br>
            <a:r>
              <a:rPr lang="en-GB" dirty="0"/>
              <a:t>➞ Exported </a:t>
            </a:r>
            <a:r>
              <a:rPr lang="en-GB" dirty="0" err="1"/>
              <a:t>Modelio</a:t>
            </a:r>
            <a:r>
              <a:rPr lang="en-GB" dirty="0"/>
              <a:t> project</a:t>
            </a:r>
            <a:br>
              <a:rPr lang="en-GB" dirty="0"/>
            </a:br>
            <a:r>
              <a:rPr lang="en-GB" dirty="0"/>
              <a:t>➞ Code exported in zip format</a:t>
            </a:r>
          </a:p>
        </p:txBody>
      </p:sp>
    </p:spTree>
    <p:extLst>
      <p:ext uri="{BB962C8B-B14F-4D97-AF65-F5344CB8AC3E}">
        <p14:creationId xmlns:p14="http://schemas.microsoft.com/office/powerpoint/2010/main" val="8580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  <p:pic>
        <p:nvPicPr>
          <p:cNvPr id="5" name="Afbeelding 4" descr="logo_UA_U_wi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4753005" y="823914"/>
            <a:ext cx="2685991" cy="18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6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5DC6-2E5A-224F-AD08-57AC9D29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3" y="1196975"/>
            <a:ext cx="10753195" cy="554439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Clean &amp; organised code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Many aspects to writing clean code</a:t>
            </a:r>
            <a:br>
              <a:rPr lang="en-GB" dirty="0"/>
            </a:br>
            <a:r>
              <a:rPr lang="en-GB" sz="1400" dirty="0">
                <a:solidFill>
                  <a:srgbClr val="FF0000"/>
                </a:solidFill>
              </a:rPr>
              <a:t>Summary: </a:t>
            </a:r>
            <a:r>
              <a:rPr lang="en-GB" sz="14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https://gist.github.com/wojteklu/73c6914cc446146b8b533c0988cf8d29</a:t>
            </a:r>
            <a:endParaRPr lang="en-GB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Focus on diagrams &amp; design patterns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How can code be structured in diagrams and vice versa?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How do we make use of design patterns, such that our code</a:t>
            </a:r>
            <a:br>
              <a:rPr lang="en-GB" dirty="0"/>
            </a:br>
            <a:r>
              <a:rPr lang="en-GB" dirty="0"/>
              <a:t>maintains clean, structured and reusable?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557D68-C8A6-B34D-826B-31889ECCD673}"/>
              </a:ext>
            </a:extLst>
          </p:cNvPr>
          <p:cNvGrpSpPr/>
          <p:nvPr/>
        </p:nvGrpSpPr>
        <p:grpSpPr>
          <a:xfrm>
            <a:off x="2135560" y="2143889"/>
            <a:ext cx="7803432" cy="1645151"/>
            <a:chOff x="2135560" y="2564904"/>
            <a:chExt cx="7803432" cy="1645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43DF8-F9A7-3645-9423-99ACA4050156}"/>
                </a:ext>
              </a:extLst>
            </p:cNvPr>
            <p:cNvSpPr txBox="1"/>
            <p:nvPr/>
          </p:nvSpPr>
          <p:spPr>
            <a:xfrm>
              <a:off x="2135560" y="3933056"/>
              <a:ext cx="2720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Clean Code – Robert “Uncle Bob” Martin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00E609-1AF8-5F41-9400-5981FA733A41}"/>
                </a:ext>
              </a:extLst>
            </p:cNvPr>
            <p:cNvSpPr/>
            <p:nvPr/>
          </p:nvSpPr>
          <p:spPr>
            <a:xfrm>
              <a:off x="2253008" y="2564904"/>
              <a:ext cx="7685984" cy="136815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Even bad code can function. But if code isn’t clean, it can bring a development organization to its knees. Every year, countless hours and significant resources are lost because of poorly written code. But it doesn’t have to be that way</a:t>
              </a:r>
            </a:p>
          </p:txBody>
        </p:sp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2FBD0F5-610F-C742-89E4-9FA36CD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2132856"/>
            <a:ext cx="1559947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0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5DC6-2E5A-224F-AD08-57AC9D29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3" y="1196976"/>
            <a:ext cx="10753195" cy="511234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Part A</a:t>
            </a:r>
            <a:r>
              <a:rPr lang="en-GB" dirty="0"/>
              <a:t>: UML diagrams</a:t>
            </a:r>
            <a:br>
              <a:rPr lang="en-GB" dirty="0"/>
            </a:br>
            <a:r>
              <a:rPr lang="en-GB" dirty="0"/>
              <a:t>Sessions 1 – 2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Part B</a:t>
            </a:r>
            <a:r>
              <a:rPr lang="en-GB" dirty="0"/>
              <a:t>: Design Patterns</a:t>
            </a:r>
            <a:br>
              <a:rPr lang="en-GB" dirty="0"/>
            </a:br>
            <a:r>
              <a:rPr lang="en-GB" dirty="0"/>
              <a:t>Session 3 – 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/>
              <a:t>Part C</a:t>
            </a:r>
            <a:r>
              <a:rPr lang="en-GB" dirty="0"/>
              <a:t>: Projects in groups of 2</a:t>
            </a:r>
            <a:br>
              <a:rPr lang="en-GB" dirty="0"/>
            </a:br>
            <a:r>
              <a:rPr lang="en-GB" dirty="0"/>
              <a:t>Session 6 – 9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Evaluation in January: 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Entire portfolio: directories for each separate lab session, containing UML diagrams and code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en-GB" dirty="0"/>
              <a:t>Defence of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124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AA0A-7039-804E-92D9-BEE6E035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6286B-DA47-9741-84E9-0DB571A5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66" y="3342852"/>
            <a:ext cx="10752667" cy="503833"/>
          </a:xfrm>
        </p:spPr>
        <p:txBody>
          <a:bodyPr/>
          <a:lstStyle/>
          <a:p>
            <a:r>
              <a:rPr lang="en-GB" dirty="0"/>
              <a:t>Installation &amp; setup of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E4110-B86D-2D4A-A871-50822847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05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5DC6-2E5A-224F-AD08-57AC9D29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Java – </a:t>
            </a:r>
            <a:r>
              <a:rPr lang="en-GB" b="1" dirty="0"/>
              <a:t>JDK 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Maven Plugin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Using JetBrains IntelliJ IDE</a:t>
            </a:r>
            <a:br>
              <a:rPr lang="en-GB" dirty="0"/>
            </a:br>
            <a:r>
              <a:rPr lang="en-GB" sz="1800" dirty="0">
                <a:hlinkClick r:id="rId2"/>
              </a:rPr>
              <a:t>https://www.jetbrains.com/idea/download/</a:t>
            </a: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UML Diagrams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Modelio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dirty="0">
                <a:hlinkClick r:id="rId3"/>
              </a:rPr>
              <a:t>https://www.modelio.org/downloads/download-modelio.html</a:t>
            </a:r>
            <a:br>
              <a:rPr lang="en-GB" sz="1800" dirty="0"/>
            </a:br>
            <a:br>
              <a:rPr lang="en-GB" sz="1800" dirty="0"/>
            </a:br>
            <a:r>
              <a:rPr lang="en-GB" sz="1800" dirty="0"/>
              <a:t>Make sure to read the requirements:</a:t>
            </a:r>
            <a:br>
              <a:rPr lang="en-GB" sz="1800" dirty="0"/>
            </a:br>
            <a:r>
              <a:rPr lang="en-GB" sz="1800" dirty="0">
                <a:hlinkClick r:id="rId4"/>
              </a:rPr>
              <a:t>https://www.modelio.org/downloads-links/requirements.html</a:t>
            </a:r>
            <a:r>
              <a:rPr lang="en-GB" sz="1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6</a:t>
            </a:fld>
            <a:endParaRPr lang="nl-NL"/>
          </a:p>
        </p:txBody>
      </p:sp>
      <p:pic>
        <p:nvPicPr>
          <p:cNvPr id="2050" name="Picture 2" descr="IntelliJ IDEA: The Java IDE for Professional Developers by JetBrains">
            <a:extLst>
              <a:ext uri="{FF2B5EF4-FFF2-40B4-BE49-F238E27FC236}">
                <a16:creationId xmlns:a16="http://schemas.microsoft.com/office/drawing/2014/main" id="{65D37A77-0EB5-B64C-AFB6-F0ED96C8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3" y="1340878"/>
            <a:ext cx="1296146" cy="12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sponsor modeliosoft">
            <a:extLst>
              <a:ext uri="{FF2B5EF4-FFF2-40B4-BE49-F238E27FC236}">
                <a16:creationId xmlns:a16="http://schemas.microsoft.com/office/drawing/2014/main" id="{520E43D9-B3D8-AF42-8BC7-B37DBEF1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81" y="4077072"/>
            <a:ext cx="2969011" cy="127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0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AA0A-7039-804E-92D9-BEE6E035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A: UML Diagrams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6286B-DA47-9741-84E9-0DB571A5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66" y="3342852"/>
            <a:ext cx="10752667" cy="503833"/>
          </a:xfrm>
        </p:spPr>
        <p:txBody>
          <a:bodyPr/>
          <a:lstStyle/>
          <a:p>
            <a:r>
              <a:rPr lang="en-GB" dirty="0"/>
              <a:t>Sequence &amp; Use Case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E4110-B86D-2D4A-A871-50822847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224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5DC6-2E5A-224F-AD08-57AC9D29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3" y="1196976"/>
            <a:ext cx="10753195" cy="4977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What?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44C8FE-F961-E147-B285-ADC9EE6549EF}"/>
              </a:ext>
            </a:extLst>
          </p:cNvPr>
          <p:cNvSpPr txBox="1">
            <a:spLocks/>
          </p:cNvSpPr>
          <p:nvPr/>
        </p:nvSpPr>
        <p:spPr>
          <a:xfrm>
            <a:off x="719402" y="2925169"/>
            <a:ext cx="10753195" cy="575839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How?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196474-7483-014D-AEC6-14BC9D72B4A7}"/>
              </a:ext>
            </a:extLst>
          </p:cNvPr>
          <p:cNvSpPr txBox="1">
            <a:spLocks/>
          </p:cNvSpPr>
          <p:nvPr/>
        </p:nvSpPr>
        <p:spPr>
          <a:xfrm>
            <a:off x="719402" y="1636676"/>
            <a:ext cx="10753195" cy="936105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	Shows the interaction between objects/classes/components in a system</a:t>
            </a:r>
            <a:br>
              <a:rPr lang="en-GB" dirty="0"/>
            </a:br>
            <a:r>
              <a:rPr lang="en-GB" dirty="0"/>
              <a:t>	Shows the order in which interactions take place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7989BB-C594-CA43-A6AA-3C89C74743B7}"/>
              </a:ext>
            </a:extLst>
          </p:cNvPr>
          <p:cNvGrpSpPr/>
          <p:nvPr/>
        </p:nvGrpSpPr>
        <p:grpSpPr>
          <a:xfrm>
            <a:off x="2188028" y="3296952"/>
            <a:ext cx="7041517" cy="2953508"/>
            <a:chOff x="2188028" y="3296952"/>
            <a:chExt cx="7041517" cy="2953508"/>
          </a:xfrm>
        </p:grpSpPr>
        <p:pic>
          <p:nvPicPr>
            <p:cNvPr id="7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146C4C0-777A-2A4C-870C-74780FE1D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7957" y="3296952"/>
              <a:ext cx="583599" cy="993941"/>
            </a:xfrm>
            <a:prstGeom prst="rect">
              <a:avLst/>
            </a:prstGeom>
          </p:spPr>
        </p:pic>
        <p:pic>
          <p:nvPicPr>
            <p:cNvPr id="8" name="Picture 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10322B6-D3BE-4B49-A681-DFDABAC28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3899" y="4296553"/>
              <a:ext cx="1391714" cy="8667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781367-3954-8F48-9213-91F85A53A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152376" y="4017254"/>
              <a:ext cx="320139" cy="1067129"/>
            </a:xfrm>
            <a:prstGeom prst="rect">
              <a:avLst/>
            </a:prstGeom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DF99DA0A-5510-1248-8555-9485F918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3376" y="5234935"/>
              <a:ext cx="1372759" cy="427581"/>
            </a:xfrm>
            <a:prstGeom prst="rect">
              <a:avLst/>
            </a:prstGeom>
          </p:spPr>
        </p:pic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244354F2-7CBF-9E4D-9728-AEB5C9D3E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0935" y="5664289"/>
              <a:ext cx="1477640" cy="586171"/>
            </a:xfrm>
            <a:prstGeom prst="rect">
              <a:avLst/>
            </a:prstGeom>
          </p:spPr>
        </p:pic>
        <p:pic>
          <p:nvPicPr>
            <p:cNvPr id="12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0D82BE50-1D7D-A549-BBC9-DB899BAD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8546" y="3832999"/>
              <a:ext cx="2340999" cy="1580421"/>
            </a:xfrm>
            <a:prstGeom prst="rect">
              <a:avLst/>
            </a:prstGeom>
          </p:spPr>
        </p:pic>
        <p:pic>
          <p:nvPicPr>
            <p:cNvPr id="13" name="Picture 19">
              <a:extLst>
                <a:ext uri="{FF2B5EF4-FFF2-40B4-BE49-F238E27FC236}">
                  <a16:creationId xmlns:a16="http://schemas.microsoft.com/office/drawing/2014/main" id="{7C657813-F8BE-2741-815D-1A332C95C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8820" y="3885206"/>
              <a:ext cx="368335" cy="17244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BC1342-78DF-6042-AE65-A2F1BEB35947}"/>
                </a:ext>
              </a:extLst>
            </p:cNvPr>
            <p:cNvSpPr txBox="1"/>
            <p:nvPr/>
          </p:nvSpPr>
          <p:spPr>
            <a:xfrm>
              <a:off x="2589981" y="3609256"/>
              <a:ext cx="692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tx2"/>
                  </a:solidFill>
                </a:rPr>
                <a:t>Actor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2432F7-E90B-1743-87AF-23B1B50CB4AA}"/>
                </a:ext>
              </a:extLst>
            </p:cNvPr>
            <p:cNvSpPr txBox="1"/>
            <p:nvPr/>
          </p:nvSpPr>
          <p:spPr>
            <a:xfrm>
              <a:off x="2478731" y="4562779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tx2"/>
                  </a:solidFill>
                </a:rPr>
                <a:t>Object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06989E-C05F-2742-AC06-40132342573A}"/>
                </a:ext>
              </a:extLst>
            </p:cNvPr>
            <p:cNvSpPr txBox="1"/>
            <p:nvPr/>
          </p:nvSpPr>
          <p:spPr>
            <a:xfrm>
              <a:off x="2188028" y="5476358"/>
              <a:ext cx="109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tx2"/>
                  </a:solidFill>
                </a:rPr>
                <a:t>Messages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966467-97F7-9C45-BAD5-B2C4AA2E2B3A}"/>
                </a:ext>
              </a:extLst>
            </p:cNvPr>
            <p:cNvSpPr txBox="1"/>
            <p:nvPr/>
          </p:nvSpPr>
          <p:spPr>
            <a:xfrm>
              <a:off x="5453877" y="4793990"/>
              <a:ext cx="858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tx2"/>
                  </a:solidFill>
                </a:rPr>
                <a:t>Lifeline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90BA88-41A8-3F4C-9D5B-3F8CE9FF34D8}"/>
                </a:ext>
              </a:extLst>
            </p:cNvPr>
            <p:cNvSpPr txBox="1"/>
            <p:nvPr/>
          </p:nvSpPr>
          <p:spPr>
            <a:xfrm>
              <a:off x="5118979" y="5254552"/>
              <a:ext cx="1501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tx2"/>
                  </a:solidFill>
                </a:rPr>
                <a:t>Activation</a:t>
              </a:r>
              <a:r>
                <a:rPr lang="en-GB" sz="1200" dirty="0"/>
                <a:t> </a:t>
              </a:r>
              <a:r>
                <a:rPr lang="en-GB" dirty="0">
                  <a:solidFill>
                    <a:schemeClr val="tx2"/>
                  </a:solidFill>
                </a:rPr>
                <a:t>box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6A510B-552D-6641-AB0D-E84CD2F61053}"/>
                </a:ext>
              </a:extLst>
            </p:cNvPr>
            <p:cNvSpPr txBox="1"/>
            <p:nvPr/>
          </p:nvSpPr>
          <p:spPr>
            <a:xfrm>
              <a:off x="7232856" y="5291692"/>
              <a:ext cx="165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Alternate</a:t>
              </a:r>
              <a:r>
                <a:rPr lang="en-GB" sz="1200" dirty="0"/>
                <a:t> </a:t>
              </a:r>
              <a:r>
                <a:rPr lang="en-GB" dirty="0">
                  <a:solidFill>
                    <a:schemeClr val="tx2"/>
                  </a:solidFill>
                </a:rPr>
                <a:t>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4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A855-D9BF-DB47-835C-85A394E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5DC6-2E5A-224F-AD08-57AC9D29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3" y="1196976"/>
            <a:ext cx="10753195" cy="4977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What?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066F-E955-7641-9825-01ED09B8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44C8FE-F961-E147-B285-ADC9EE6549EF}"/>
              </a:ext>
            </a:extLst>
          </p:cNvPr>
          <p:cNvSpPr txBox="1">
            <a:spLocks/>
          </p:cNvSpPr>
          <p:nvPr/>
        </p:nvSpPr>
        <p:spPr>
          <a:xfrm>
            <a:off x="719402" y="2925169"/>
            <a:ext cx="10753195" cy="575839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How?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196474-7483-014D-AEC6-14BC9D72B4A7}"/>
              </a:ext>
            </a:extLst>
          </p:cNvPr>
          <p:cNvSpPr txBox="1">
            <a:spLocks/>
          </p:cNvSpPr>
          <p:nvPr/>
        </p:nvSpPr>
        <p:spPr>
          <a:xfrm>
            <a:off x="719402" y="1636676"/>
            <a:ext cx="10753195" cy="936105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	Shows an overview of relations between the user and functionality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8DC476-6AD0-4F48-8AD9-B38FEDB04694}"/>
              </a:ext>
            </a:extLst>
          </p:cNvPr>
          <p:cNvGrpSpPr/>
          <p:nvPr/>
        </p:nvGrpSpPr>
        <p:grpSpPr>
          <a:xfrm>
            <a:off x="2855640" y="3501008"/>
            <a:ext cx="8013413" cy="2630615"/>
            <a:chOff x="2855640" y="3501008"/>
            <a:chExt cx="8013413" cy="263061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7F3940C-00CF-AA4D-B595-1B4971A88598}"/>
                </a:ext>
              </a:extLst>
            </p:cNvPr>
            <p:cNvSpPr/>
            <p:nvPr/>
          </p:nvSpPr>
          <p:spPr>
            <a:xfrm>
              <a:off x="2855640" y="3645024"/>
              <a:ext cx="2016224" cy="8640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00" dirty="0">
                  <a:solidFill>
                    <a:schemeClr val="tx2"/>
                  </a:solidFill>
                </a:rPr>
                <a:t>Use Case</a:t>
              </a:r>
            </a:p>
          </p:txBody>
        </p:sp>
        <p:pic>
          <p:nvPicPr>
            <p:cNvPr id="24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A173714-E205-494D-9F85-1D4B2E593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1952" y="4920658"/>
              <a:ext cx="583599" cy="99394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5E08A4-D7B3-1C4D-AF2B-FB9E5A498162}"/>
                </a:ext>
              </a:extLst>
            </p:cNvPr>
            <p:cNvSpPr/>
            <p:nvPr/>
          </p:nvSpPr>
          <p:spPr>
            <a:xfrm>
              <a:off x="5339915" y="3501008"/>
              <a:ext cx="1512168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b="1" dirty="0">
                  <a:solidFill>
                    <a:schemeClr val="tx2"/>
                  </a:solidFill>
                </a:rPr>
                <a:t>Interaction environment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E6ACFC-D21B-604F-A4CD-A6F6C508EC98}"/>
                </a:ext>
              </a:extLst>
            </p:cNvPr>
            <p:cNvGrpSpPr/>
            <p:nvPr/>
          </p:nvGrpSpPr>
          <p:grpSpPr>
            <a:xfrm>
              <a:off x="7803667" y="3546542"/>
              <a:ext cx="3065386" cy="2585081"/>
              <a:chOff x="7803667" y="3546542"/>
              <a:chExt cx="3065386" cy="2585081"/>
            </a:xfrm>
          </p:grpSpPr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B9ECB831-4D65-6049-BD01-BAB5E55AD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7126" y="4033973"/>
                <a:ext cx="2234881" cy="562859"/>
              </a:xfrm>
              <a:prstGeom prst="rect">
                <a:avLst/>
              </a:prstGeom>
            </p:spPr>
          </p:pic>
          <p:pic>
            <p:nvPicPr>
              <p:cNvPr id="27" name="Picture 6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A1AE6C05-515F-DD4B-AFD4-5E073B917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3667" y="4315402"/>
                <a:ext cx="3065386" cy="905922"/>
              </a:xfrm>
              <a:prstGeom prst="rect">
                <a:avLst/>
              </a:prstGeom>
            </p:spPr>
          </p:pic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40EA33F-AC1C-AA4C-8AB7-36BAC76BA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913" y="5199289"/>
                <a:ext cx="2719066" cy="428278"/>
              </a:xfrm>
              <a:prstGeom prst="rect">
                <a:avLst/>
              </a:prstGeom>
            </p:spPr>
          </p:pic>
          <p:pic>
            <p:nvPicPr>
              <p:cNvPr id="29" name="Picture 10" descr="Shape, rectangle&#10;&#10;Description automatically generated">
                <a:extLst>
                  <a:ext uri="{FF2B5EF4-FFF2-40B4-BE49-F238E27FC236}">
                    <a16:creationId xmlns:a16="http://schemas.microsoft.com/office/drawing/2014/main" id="{4262E904-D742-584E-B218-B62C3AA3B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5148" y="5697575"/>
                <a:ext cx="2232248" cy="43404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B95786-BD6D-6646-82B7-12BD8267D787}"/>
                  </a:ext>
                </a:extLst>
              </p:cNvPr>
              <p:cNvSpPr txBox="1"/>
              <p:nvPr/>
            </p:nvSpPr>
            <p:spPr>
              <a:xfrm>
                <a:off x="8170369" y="3546542"/>
                <a:ext cx="198394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600" dirty="0">
                    <a:solidFill>
                      <a:schemeClr val="tx2"/>
                    </a:solidFill>
                  </a:rPr>
                  <a:t>Relationships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83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theme/theme1.xml><?xml version="1.0" encoding="utf-8"?>
<a:theme xmlns:a="http://schemas.openxmlformats.org/drawingml/2006/main" name="Kantoorthema">
  <a:themeElements>
    <a:clrScheme name="UA 2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Macintosh PowerPoint</Application>
  <PresentationFormat>Widescreen</PresentationFormat>
  <Paragraphs>136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Kantoorthema</vt:lpstr>
      <vt:lpstr>PowerPoint Presentation</vt:lpstr>
      <vt:lpstr>5 – Software Design</vt:lpstr>
      <vt:lpstr>Goal</vt:lpstr>
      <vt:lpstr>Outline labs</vt:lpstr>
      <vt:lpstr>Initialisation</vt:lpstr>
      <vt:lpstr>Environments</vt:lpstr>
      <vt:lpstr>Part A: UML Diagrams</vt:lpstr>
      <vt:lpstr>Sequence Diagrams</vt:lpstr>
      <vt:lpstr>Use Case Diagrams</vt:lpstr>
      <vt:lpstr>Usage of Modelio</vt:lpstr>
      <vt:lpstr>Usage of Modelio</vt:lpstr>
      <vt:lpstr>Usage of Modelio</vt:lpstr>
      <vt:lpstr>Usage of Modelio</vt:lpstr>
      <vt:lpstr>Usage of Modelio</vt:lpstr>
      <vt:lpstr>Usage of Modelio</vt:lpstr>
      <vt:lpstr>Usage of Modelio</vt:lpstr>
      <vt:lpstr>Usage of Modelio</vt:lpstr>
      <vt:lpstr>Usage of Modelio</vt:lpstr>
      <vt:lpstr>Assignment</vt:lpstr>
      <vt:lpstr>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2020-10-06T08:19:06Z</dcterms:modified>
</cp:coreProperties>
</file>